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9" r:id="rId3"/>
    <p:sldId id="257" r:id="rId4"/>
    <p:sldId id="258" r:id="rId5"/>
    <p:sldId id="259" r:id="rId6"/>
    <p:sldId id="270" r:id="rId7"/>
    <p:sldId id="273" r:id="rId8"/>
    <p:sldId id="272" r:id="rId9"/>
    <p:sldId id="271" r:id="rId10"/>
    <p:sldId id="288" r:id="rId11"/>
    <p:sldId id="280" r:id="rId12"/>
    <p:sldId id="281" r:id="rId13"/>
    <p:sldId id="290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60" autoAdjust="0"/>
    <p:restoredTop sz="82599" autoAdjust="0"/>
  </p:normalViewPr>
  <p:slideViewPr>
    <p:cSldViewPr>
      <p:cViewPr varScale="1">
        <p:scale>
          <a:sx n="97" d="100"/>
          <a:sy n="97" d="100"/>
        </p:scale>
        <p:origin x="-20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504AD-175A-4D16-AC4E-27472B782C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73C9E-1005-40CC-B4C4-FC973B94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0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3C9E-1005-40CC-B4C4-FC973B94B84F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3C9E-1005-40CC-B4C4-FC973B94B8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0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7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5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0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3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9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0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BB08-8CB6-4B3E-8436-0E77D0CE3B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BB08-8CB6-4B3E-8436-0E77D0CE3B91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BB22-3C09-4167-A2BD-E521AA2DF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5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kiv.instrao.ru/support/demonstratsionnye-materialya/" TargetMode="External"/><Relationship Id="rId3" Type="http://schemas.openxmlformats.org/officeDocument/2006/relationships/hyperlink" Target="http://skiv.instrao.ru/support/demonstratsionnye-materialya/%D0%A7%D0%93_2019_%D0%BE%D1%81%D0%BD%D0%BE%D0%B2%D0%BD%D1%8B%D0%B5%20%D0%BF%D0%BE%D0%B4%D1%85%D0%BE%D0%B4%D1%8B.pdf" TargetMode="External"/><Relationship Id="rId7" Type="http://schemas.openxmlformats.org/officeDocument/2006/relationships/hyperlink" Target="http://skiv.instrao.ru/support/demonstratsionnye-materialya/%D0%A7%D0%93_7_2019_%D1%85%D0%B0%D1%80%D0%B0%D0%BA%D1%82%D0%B5%D1%80%D0%B8%D1%81%D1%82%D0%B8%D0%BA%D0%B8%20%D0%B8%20%D1%81%D0%B8%D1%81%D1%82%D0%B5%D0%BC%D0%B0%20%D0%BE%D1%86%D0%B5%D0%BD%D0%B8%D0%B2%D0%B0%D0%BD%D0%B8%D1%8F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support/demonstratsionnye-materialya/%D0%A7%D0%93_7_2019_%D0%B4%D0%B5%D0%BC%D0%BE%D0%B2%D0%B5%D1%80%D1%81%D0%B8%D1%8F.pdf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://skiv.instrao.ru/support/demonstratsionnye-materialya/%D0%A7%D0%93_5_2019_%D1%85%D0%B0%D1%80%D0%B0%D0%BA%D1%82%D0%B5%D1%80%D0%B8%D1%81%D1%82%D0%B8%D0%BA%D0%B8%20%D0%B8%20%D1%81%D0%B8%D1%81%D1%82%D0%B5%D0%BC%D0%B0%20%D0%BE%D1%86%D0%B5%D0%BD%D0%B8%D0%B2%D0%B0%D0%BD%D0%B8%D1%8F.pdf" TargetMode="External"/><Relationship Id="rId10" Type="http://schemas.openxmlformats.org/officeDocument/2006/relationships/hyperlink" Target="http://skiv.instrao.ru/content/board1/konferentsii-seminary-forumy/" TargetMode="External"/><Relationship Id="rId4" Type="http://schemas.openxmlformats.org/officeDocument/2006/relationships/hyperlink" Target="http://skiv.instrao.ru/support/demonstratsionnye-materialya/%D0%A7%D0%93_5_2019_%D0%B4%D0%B5%D0%BC%D0%BE%D0%B2%D0%B5%D1%80%D1%81%D0%B8%D1%8F.pdf" TargetMode="External"/><Relationship Id="rId9" Type="http://schemas.openxmlformats.org/officeDocument/2006/relationships/hyperlink" Target="http://skiv.instrao.ru/bank-zadaniy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lementy.ru/posters/aviation" TargetMode="External"/><Relationship Id="rId3" Type="http://schemas.openxmlformats.org/officeDocument/2006/relationships/hyperlink" Target="https://www.golabz.eu/labs" TargetMode="External"/><Relationship Id="rId7" Type="http://schemas.openxmlformats.org/officeDocument/2006/relationships/hyperlink" Target="https://vimeo.com/6505158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://www.virtulab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7skaS8nx4JK5sKSlSn7WrInVPXCA0MIOhJwWtaglwxg/present?slide=id.p" TargetMode="External"/><Relationship Id="rId11" Type="http://schemas.openxmlformats.org/officeDocument/2006/relationships/hyperlink" Target="https://sites.google.com/s/1r4fqS9x5Adg1mKcLrmEt88SFk9gmY15C/p/1mtyj0uexbuSQZ9s_DnNlrJIV7AamUeKw/edit?ths=true" TargetMode="External"/><Relationship Id="rId5" Type="http://schemas.openxmlformats.org/officeDocument/2006/relationships/hyperlink" Target="https://www.labster.com/" TargetMode="External"/><Relationship Id="rId10" Type="http://schemas.openxmlformats.org/officeDocument/2006/relationships/hyperlink" Target="http://fizika-sila.ucoz.ru/" TargetMode="External"/><Relationship Id="rId4" Type="http://schemas.openxmlformats.org/officeDocument/2006/relationships/hyperlink" Target="http://mediadidaktika.ru/" TargetMode="External"/><Relationship Id="rId9" Type="http://schemas.openxmlformats.org/officeDocument/2006/relationships/hyperlink" Target="https://davlenie.ucoz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подходы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 формированию и развитию функциональной грамотности  школьников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869160"/>
            <a:ext cx="5112568" cy="769640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Садыкова З.Ф., методист ИМО Управления образования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г.Казани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690"/>
            <a:ext cx="1392025" cy="13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359410" indent="449580" algn="just">
              <a:lnSpc>
                <a:spcPct val="112000"/>
              </a:lnSpc>
              <a:spcAft>
                <a:spcPts val="70"/>
              </a:spcAft>
              <a:tabLst>
                <a:tab pos="428625" algn="l"/>
                <a:tab pos="450215" algn="l"/>
                <a:tab pos="6301105" algn="l"/>
              </a:tabLst>
            </a:pP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  <a:ea typeface="Times New Roman"/>
                <a:cs typeface="Times New Roman"/>
              </a:rPr>
              <a:t>Задачи: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472608"/>
          </a:xfrm>
        </p:spPr>
        <p:txBody>
          <a:bodyPr>
            <a:normAutofit fontScale="25000" lnSpcReduction="20000"/>
          </a:bodyPr>
          <a:lstStyle/>
          <a:p>
            <a:pPr marR="359410" indent="449580" algn="just">
              <a:lnSpc>
                <a:spcPct val="112000"/>
              </a:lnSpc>
              <a:spcAft>
                <a:spcPts val="70"/>
              </a:spcAft>
              <a:tabLst>
                <a:tab pos="428625" algn="l"/>
                <a:tab pos="450215" algn="l"/>
                <a:tab pos="6301105" algn="l"/>
              </a:tabLst>
            </a:pP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проработка механизма реализации системы предварительного контроля (ежедневная работа с учителями в целях модернизации урока; установление показателей результативности на год; методика формирования предметных и </a:t>
            </a:r>
            <a:r>
              <a:rPr lang="ru-RU" sz="6400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метапредметных</a:t>
            </a: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результатов и т.д.);</a:t>
            </a:r>
            <a:endParaRPr lang="ru-RU" sz="6400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359410" indent="449580" algn="just">
              <a:lnSpc>
                <a:spcPct val="112000"/>
              </a:lnSpc>
              <a:spcAft>
                <a:spcPts val="70"/>
              </a:spcAft>
              <a:tabLst>
                <a:tab pos="428625" algn="l"/>
                <a:tab pos="450215" algn="l"/>
                <a:tab pos="6301105" algn="l"/>
              </a:tabLst>
            </a:pP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системы мониторинга образовательных результатов учащихся на основе критериев </a:t>
            </a:r>
            <a:r>
              <a:rPr lang="en-US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PISA</a:t>
            </a: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en-US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TIMS</a:t>
            </a: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6400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359410" indent="449580" algn="just">
              <a:lnSpc>
                <a:spcPct val="112000"/>
              </a:lnSpc>
              <a:spcAft>
                <a:spcPts val="70"/>
              </a:spcAft>
              <a:tabLst>
                <a:tab pos="428625" algn="l"/>
                <a:tab pos="450215" algn="l"/>
                <a:tab pos="6301105" algn="l"/>
              </a:tabLst>
            </a:pP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модернизация информационно-методического обеспечения  образовательного процесса (проработка тематики междисциплинарных методических семинаров и заседаний педагогического совета; утверждение междисциплинарных программ, разработка методических рекомендаций по разработке индивидуальных образовательных траекторий  и т.д.);</a:t>
            </a:r>
            <a:endParaRPr lang="ru-RU" sz="6400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359410" indent="449580" algn="just">
              <a:lnSpc>
                <a:spcPct val="112000"/>
              </a:lnSpc>
              <a:spcAft>
                <a:spcPts val="70"/>
              </a:spcAft>
              <a:tabLst>
                <a:tab pos="428625" algn="l"/>
                <a:tab pos="450215" algn="l"/>
                <a:tab pos="6301105" algn="l"/>
              </a:tabLst>
            </a:pP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модернизация инфраструктуры и учебно-материальной базы развития </a:t>
            </a: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функциональной грамотности школьников в соответствии с задачами </a:t>
            </a:r>
            <a:r>
              <a:rPr lang="ru-RU" sz="6400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цифровизации</a:t>
            </a: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образования и др. ;</a:t>
            </a:r>
            <a:endParaRPr lang="ru-RU" sz="6400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359410" indent="449580" algn="just">
              <a:lnSpc>
                <a:spcPct val="112000"/>
              </a:lnSpc>
              <a:spcAft>
                <a:spcPts val="70"/>
              </a:spcAft>
              <a:tabLst>
                <a:tab pos="428625" algn="l"/>
                <a:tab pos="450215" algn="l"/>
                <a:tab pos="6301105" algn="l"/>
              </a:tabLst>
            </a:pP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модернизация программно-методического обеспечения  предметной и </a:t>
            </a:r>
            <a:r>
              <a:rPr lang="ru-RU" sz="6400" dirty="0" err="1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межпредметной</a:t>
            </a: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деятельности в школе на основе практики международных исследований  </a:t>
            </a:r>
            <a:r>
              <a:rPr lang="en-US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PISA</a:t>
            </a: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en-US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TIMS</a:t>
            </a: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6400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359410" indent="449580" algn="just">
              <a:lnSpc>
                <a:spcPct val="112000"/>
              </a:lnSpc>
              <a:spcAft>
                <a:spcPts val="70"/>
              </a:spcAft>
              <a:tabLst>
                <a:tab pos="428625" algn="l"/>
                <a:tab pos="450215" algn="l"/>
                <a:tab pos="6301105" algn="l"/>
              </a:tabLst>
            </a:pP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организация сетевого взаимодействия в условиях сотрудничества образовательных организаций ;</a:t>
            </a:r>
            <a:endParaRPr lang="ru-RU" sz="6400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359410" indent="449580" algn="just">
              <a:lnSpc>
                <a:spcPct val="112000"/>
              </a:lnSpc>
              <a:spcAft>
                <a:spcPts val="70"/>
              </a:spcAft>
              <a:tabLst>
                <a:tab pos="428625" algn="l"/>
                <a:tab pos="450215" algn="l"/>
                <a:tab pos="6301105" algn="l"/>
              </a:tabLst>
            </a:pP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взаимодействие  образовательной организации с учреждениями высшего образования и исследовательскими организациями, создании на своей базе предметных лабораторий; </a:t>
            </a:r>
            <a:endParaRPr lang="ru-RU" sz="6400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359410" indent="449580" algn="just">
              <a:lnSpc>
                <a:spcPct val="112000"/>
              </a:lnSpc>
              <a:spcAft>
                <a:spcPts val="70"/>
              </a:spcAft>
              <a:tabLst>
                <a:tab pos="428625" algn="l"/>
                <a:tab pos="450215" algn="l"/>
                <a:tab pos="6301105" algn="l"/>
              </a:tabLst>
            </a:pPr>
            <a:r>
              <a:rPr lang="ru-RU" sz="6400" dirty="0" smtClean="0">
                <a:solidFill>
                  <a:schemeClr val="tx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разработка мер мотивации и стимулирования педагогических работников</a:t>
            </a:r>
            <a:endParaRPr lang="ru-RU" sz="6400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endParaRPr lang="ru-RU" sz="11200" dirty="0"/>
          </a:p>
        </p:txBody>
      </p:sp>
      <p:pic>
        <p:nvPicPr>
          <p:cNvPr id="4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23" y="116632"/>
            <a:ext cx="959977" cy="9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70485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32856"/>
            <a:ext cx="8136905" cy="44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229600" cy="1143000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51740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tooltip="Ссылка: /support/demonstratsionnye-materialya/ЧГ_2019_основные подходы.pdf"/>
              </a:rPr>
              <a:t>Читательская грамотность</a:t>
            </a:r>
            <a:endParaRPr lang="ru-RU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r:id="rId3" tooltip="Ссылка: /support/demonstratsionnye-materialya/ЧГ_2019_основные подходы.pdf"/>
            </a:endParaRP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 tooltip="Ссылка: /support/demonstratsionnye-materialya/ЧГ_2019_основные подходы.pdf"/>
              </a:rPr>
              <a:t>Основные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 tooltip="Ссылка: /support/demonstratsionnye-materialya/ЧГ_2019_основные подходы.pdf"/>
              </a:rPr>
              <a:t>подходы к оценке читательской грамотности учащихся основной школы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Скачать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Диагностическая работа для учащихся 5 классов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Скачать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Характеристики заданий и система оценивания (Демонстрационный вариант диагностической работы для учащихся 5 классов)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Скачать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Диагностическая работа для учащихся 7 классов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Скачать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Характеристики заданий и система оценивания (Демонстрационный вариант диагностической работы для учащихся 7 классов)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Скачать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1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  <a:hlinkClick r:id="rId8"/>
            </a:endParaRP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hlinkClick r:id="rId8"/>
              </a:rPr>
              <a:t>Демонстрационные материалы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hlinkClick r:id="rId9"/>
              </a:rPr>
              <a:t>Банк заданий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hlinkClick r:id="rId10"/>
              </a:rPr>
              <a:t>Конференции, семинары, форумы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endParaRPr lang="ru-RU" sz="2000" dirty="0"/>
          </a:p>
        </p:txBody>
      </p:sp>
      <p:pic>
        <p:nvPicPr>
          <p:cNvPr id="5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44" y="116632"/>
            <a:ext cx="851591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Использования цифровых инструментов 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формировании естественнонаучной грамотности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  <a:hlinkClick r:id="rId2"/>
              </a:rPr>
              <a:t>http://www.virtulab.net/</a:t>
            </a:r>
            <a:endParaRPr lang="ru-RU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  <a:hlinkClick r:id="rId3"/>
              </a:rPr>
              <a:t>https://www.golabz.eu/labs</a:t>
            </a:r>
            <a:endParaRPr lang="ru-RU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  <a:hlinkClick r:id="rId4"/>
              </a:rPr>
              <a:t>http://mediadidaktika.ru/</a:t>
            </a:r>
            <a:endParaRPr lang="ru-RU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en-US" sz="2000" b="1" dirty="0" smtClean="0">
                <a:solidFill>
                  <a:prstClr val="black"/>
                </a:solidFill>
                <a:hlinkClick r:id="rId5"/>
              </a:rPr>
              <a:t>www.labster.com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  <a:hlinkClick r:id="rId6"/>
              </a:rPr>
              <a:t>https://docs.google.com/presentation/d/17skaS8nx4JK5sKSlSn7WrInVPXCA0MIOhJwWtaglwxg/present?slide=id.p</a:t>
            </a:r>
            <a:r>
              <a:rPr lang="ru-RU" sz="2000" b="1" dirty="0">
                <a:solidFill>
                  <a:prstClr val="black"/>
                </a:solidFill>
              </a:rPr>
              <a:t>  (коллекция приложений для </a:t>
            </a:r>
            <a:r>
              <a:rPr lang="en-US" sz="2000" b="1" dirty="0">
                <a:solidFill>
                  <a:prstClr val="black"/>
                </a:solidFill>
              </a:rPr>
              <a:t>AR </a:t>
            </a:r>
            <a:r>
              <a:rPr lang="ru-RU" sz="2000" b="1" dirty="0">
                <a:solidFill>
                  <a:prstClr val="black"/>
                </a:solidFill>
              </a:rPr>
              <a:t>и </a:t>
            </a:r>
            <a:r>
              <a:rPr lang="en-US" sz="2000" b="1" dirty="0">
                <a:solidFill>
                  <a:prstClr val="black"/>
                </a:solidFill>
              </a:rPr>
              <a:t>VR</a:t>
            </a:r>
            <a:r>
              <a:rPr lang="ru-RU" sz="2000" b="1" dirty="0">
                <a:solidFill>
                  <a:prstClr val="black"/>
                </a:solidFill>
              </a:rPr>
              <a:t> реальности в образовании)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en-US" sz="2000" b="1" dirty="0" smtClean="0">
                <a:solidFill>
                  <a:prstClr val="black"/>
                </a:solidFill>
                <a:hlinkClick r:id="rId7"/>
              </a:rPr>
              <a:t>vimeo.com/6505158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prstClr val="black"/>
                </a:solidFill>
                <a:hlinkClick r:id="rId8"/>
              </a:rPr>
              <a:t>https</a:t>
            </a:r>
            <a:r>
              <a:rPr lang="en-US" sz="2000" b="1" dirty="0">
                <a:solidFill>
                  <a:prstClr val="black"/>
                </a:solidFill>
                <a:hlinkClick r:id="rId8"/>
              </a:rPr>
              <a:t>://</a:t>
            </a:r>
            <a:r>
              <a:rPr lang="en-US" sz="2000" b="1" dirty="0" smtClean="0">
                <a:solidFill>
                  <a:prstClr val="black"/>
                </a:solidFill>
                <a:hlinkClick r:id="rId8"/>
              </a:rPr>
              <a:t>elementy.ru/posters/aviation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  <a:hlinkClick r:id="rId9"/>
              </a:rPr>
              <a:t>https://davlenie.ucoz.ru</a:t>
            </a:r>
            <a:r>
              <a:rPr lang="en-US" sz="2000" b="1" dirty="0" smtClean="0">
                <a:solidFill>
                  <a:prstClr val="black"/>
                </a:solidFill>
                <a:hlinkClick r:id="rId9"/>
              </a:rPr>
              <a:t>/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  <a:hlinkClick r:id="rId10"/>
              </a:rPr>
              <a:t>http://fizika-sila.ucoz.ru/</a:t>
            </a:r>
            <a:endParaRPr lang="ru-RU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  <a:hlinkClick r:id="rId11"/>
              </a:rPr>
              <a:t>https://sites.google.com/s/1r4fqS9x5Adg1mKcLrmEt88SFk9gmY15C/p/1mtyj0uexbuSQZ9s_DnNlrJIV7AamUeKw/edit?ths=true</a:t>
            </a:r>
            <a:endParaRPr lang="ru-RU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sz="1800" b="1" dirty="0">
              <a:solidFill>
                <a:prstClr val="black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44" y="116632"/>
            <a:ext cx="851591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6" y="116632"/>
            <a:ext cx="959977" cy="9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indent="298775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200" dirty="0">
                <a:solidFill>
                  <a:srgbClr val="C00000"/>
                </a:solidFill>
              </a:rPr>
              <a:t>Инновационный проект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Министерства просвещения Российской Федерации направлен </a:t>
            </a:r>
            <a:r>
              <a:rPr lang="ru-RU" sz="2200" dirty="0">
                <a:solidFill>
                  <a:srgbClr val="C00000"/>
                </a:solidFill>
              </a:rPr>
              <a:t>на формирование </a:t>
            </a:r>
            <a:r>
              <a:rPr lang="ru-RU" sz="2200" dirty="0">
                <a:solidFill>
                  <a:srgbClr val="002060"/>
                </a:solidFill>
              </a:rPr>
              <a:t>способности учащихся </a:t>
            </a:r>
            <a:r>
              <a:rPr lang="ru-RU" sz="2200" dirty="0">
                <a:solidFill>
                  <a:srgbClr val="C00000"/>
                </a:solidFill>
              </a:rPr>
              <a:t>применять в жизни </a:t>
            </a:r>
            <a:r>
              <a:rPr lang="ru-RU" sz="2200" dirty="0">
                <a:solidFill>
                  <a:srgbClr val="002060"/>
                </a:solidFill>
              </a:rPr>
              <a:t>полученные в школе знания.</a:t>
            </a:r>
          </a:p>
          <a:p>
            <a:pPr lvl="0" indent="298775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lvl="0" indent="298775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200" dirty="0">
                <a:solidFill>
                  <a:srgbClr val="002060"/>
                </a:solidFill>
              </a:rPr>
              <a:t>Это - </a:t>
            </a:r>
            <a:r>
              <a:rPr lang="ru-RU" sz="2200" dirty="0">
                <a:solidFill>
                  <a:srgbClr val="C00000"/>
                </a:solidFill>
              </a:rPr>
              <a:t>не контроль и не проверка. </a:t>
            </a:r>
            <a:r>
              <a:rPr lang="ru-RU" sz="2200" dirty="0">
                <a:solidFill>
                  <a:srgbClr val="002060"/>
                </a:solidFill>
              </a:rPr>
              <a:t>Это -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поддержка и обеспечение </a:t>
            </a:r>
            <a:r>
              <a:rPr lang="ru-RU" sz="2200" dirty="0">
                <a:solidFill>
                  <a:srgbClr val="002060"/>
                </a:solidFill>
              </a:rPr>
              <a:t>формирования функциональной грамотности.</a:t>
            </a:r>
          </a:p>
          <a:p>
            <a:pPr lvl="0" indent="298775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200" dirty="0">
                <a:solidFill>
                  <a:srgbClr val="002060"/>
                </a:solidFill>
              </a:rPr>
              <a:t>Проект реализуется с </a:t>
            </a:r>
            <a:r>
              <a:rPr lang="ru-RU" sz="2200" dirty="0">
                <a:solidFill>
                  <a:srgbClr val="C00000"/>
                </a:solidFill>
              </a:rPr>
              <a:t>целью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повышения качества </a:t>
            </a:r>
            <a:r>
              <a:rPr lang="ru-RU" sz="2200" dirty="0">
                <a:solidFill>
                  <a:prstClr val="black"/>
                </a:solidFill>
              </a:rPr>
              <a:t>и </a:t>
            </a:r>
            <a:r>
              <a:rPr lang="ru-RU" sz="2200" dirty="0">
                <a:solidFill>
                  <a:srgbClr val="002060"/>
                </a:solidFill>
              </a:rPr>
              <a:t>конкурентоспособности</a:t>
            </a:r>
            <a:r>
              <a:rPr lang="ru-RU" sz="2200" dirty="0">
                <a:solidFill>
                  <a:prstClr val="black"/>
                </a:solidFill>
              </a:rPr>
              <a:t>    </a:t>
            </a:r>
            <a:r>
              <a:rPr lang="ru-RU" sz="2200" dirty="0">
                <a:solidFill>
                  <a:srgbClr val="C00000"/>
                </a:solidFill>
              </a:rPr>
              <a:t>российского образования </a:t>
            </a:r>
            <a:r>
              <a:rPr lang="ru-RU" sz="2200" dirty="0">
                <a:solidFill>
                  <a:srgbClr val="002060"/>
                </a:solidFill>
              </a:rPr>
              <a:t>в мире.</a:t>
            </a:r>
          </a:p>
          <a:p>
            <a:pPr lvl="0" indent="298775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200" dirty="0">
                <a:solidFill>
                  <a:srgbClr val="002060"/>
                </a:solidFill>
              </a:rPr>
              <a:t>Главная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задача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- разработка </a:t>
            </a:r>
            <a:r>
              <a:rPr lang="ru-RU" sz="2200" dirty="0">
                <a:solidFill>
                  <a:srgbClr val="C00000"/>
                </a:solidFill>
              </a:rPr>
              <a:t>системы заданий </a:t>
            </a:r>
            <a:r>
              <a:rPr lang="ru-RU" sz="2200" dirty="0">
                <a:solidFill>
                  <a:srgbClr val="002060"/>
                </a:solidFill>
              </a:rPr>
              <a:t>для учащихся 5-9 классов - основы для </a:t>
            </a:r>
            <a:r>
              <a:rPr lang="ru-RU" sz="2200" dirty="0">
                <a:solidFill>
                  <a:srgbClr val="C00000"/>
                </a:solidFill>
              </a:rPr>
              <a:t>новых методик формирования и оценки </a:t>
            </a:r>
            <a:r>
              <a:rPr lang="ru-RU" sz="2200" dirty="0">
                <a:solidFill>
                  <a:srgbClr val="002060"/>
                </a:solidFill>
              </a:rPr>
              <a:t>функциональной грамотности.</a:t>
            </a:r>
          </a:p>
          <a:p>
            <a:pPr lvl="0" indent="298775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200" dirty="0">
                <a:solidFill>
                  <a:srgbClr val="002060"/>
                </a:solidFill>
              </a:rPr>
              <a:t>Основа проекта - идеи и инструментарий международного исследования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PISA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  <a:endParaRPr lang="ru-RU" sz="2200" dirty="0">
              <a:solidFill>
                <a:prstClr val="black"/>
              </a:solidFill>
            </a:endParaRPr>
          </a:p>
          <a:p>
            <a:pPr lvl="0" indent="0" algn="just" eaLnBrk="0" fontAlgn="base" hangingPunct="0">
              <a:spcAft>
                <a:spcPct val="0"/>
              </a:spcAft>
              <a:buNone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lvl="0" indent="298775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lvl="0" indent="298775" algn="just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По материалам Г.С. Ковалевой. Доклад в РАО 27.06.2018       </a:t>
            </a:r>
            <a:r>
              <a:rPr lang="en-US" sz="1600" dirty="0">
                <a:solidFill>
                  <a:prstClr val="black"/>
                </a:solidFill>
              </a:rPr>
              <a:t>http://www.instrao.ru</a:t>
            </a:r>
            <a:endParaRPr lang="ru-RU" sz="1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>
            <a:fillRect/>
          </a:stretch>
        </p:blipFill>
        <p:spPr bwMode="auto">
          <a:xfrm>
            <a:off x="1763688" y="332657"/>
            <a:ext cx="6120680" cy="11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48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175" marR="359410" indent="0" algn="just">
              <a:lnSpc>
                <a:spcPct val="112000"/>
              </a:lnSpc>
              <a:spcAft>
                <a:spcPts val="70"/>
              </a:spcAft>
              <a:buNone/>
            </a:pPr>
            <a:r>
              <a:rPr lang="ru-RU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«Функциональная грамотность сегодня — это базовое образование личности. Ребенку важно обладать:</a:t>
            </a:r>
            <a:endParaRPr lang="ru-RU" sz="28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R="359410" lvl="0" algn="just">
              <a:lnSpc>
                <a:spcPct val="112000"/>
              </a:lnSpc>
              <a:spcAft>
                <a:spcPts val="70"/>
              </a:spcAft>
              <a:buFont typeface="Symbol"/>
              <a:buChar char=""/>
            </a:pPr>
            <a:r>
              <a:rPr lang="ru-RU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</a:rPr>
              <a:t>Готовностью успешно взаимодействовать с изменяющимся окружающим миром; </a:t>
            </a:r>
            <a:endParaRPr lang="ru-RU" dirty="0" smtClean="0">
              <a:solidFill>
                <a:schemeClr val="tx2"/>
              </a:solidFill>
              <a:effectLst/>
            </a:endParaRPr>
          </a:p>
          <a:p>
            <a:pPr marR="359410" lvl="0" algn="just">
              <a:lnSpc>
                <a:spcPct val="112000"/>
              </a:lnSpc>
              <a:spcAft>
                <a:spcPts val="70"/>
              </a:spcAft>
              <a:buFont typeface="Symbol"/>
              <a:buChar char=""/>
            </a:pPr>
            <a:r>
              <a:rPr lang="ru-RU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</a:rPr>
              <a:t>Возможностью решать различные (в том числе нестандартные) учебные и жизненные задачи;</a:t>
            </a:r>
            <a:endParaRPr lang="ru-RU" dirty="0" smtClean="0">
              <a:solidFill>
                <a:schemeClr val="tx2"/>
              </a:solidFill>
              <a:effectLst/>
            </a:endParaRPr>
          </a:p>
          <a:p>
            <a:pPr marR="359410" lvl="0" algn="just">
              <a:lnSpc>
                <a:spcPct val="112000"/>
              </a:lnSpc>
              <a:spcAft>
                <a:spcPts val="70"/>
              </a:spcAft>
              <a:buFont typeface="Symbol"/>
              <a:buChar char=""/>
            </a:pPr>
            <a:r>
              <a:rPr lang="ru-RU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</a:rPr>
              <a:t>Способностью строить социальные отношения; </a:t>
            </a:r>
            <a:endParaRPr lang="ru-RU" dirty="0" smtClean="0">
              <a:solidFill>
                <a:schemeClr val="tx2"/>
              </a:solidFill>
              <a:effectLst/>
            </a:endParaRPr>
          </a:p>
          <a:p>
            <a:pPr marR="359410" lvl="0" algn="just">
              <a:lnSpc>
                <a:spcPct val="112000"/>
              </a:lnSpc>
              <a:spcAft>
                <a:spcPts val="70"/>
              </a:spcAft>
              <a:buFont typeface="Symbol"/>
              <a:buChar char=""/>
            </a:pPr>
            <a:r>
              <a:rPr lang="ru-RU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</a:rPr>
              <a:t>Совокупностью рефлексивных умений, обеспечивающих оценку своей грамотности, стремление к дальнейшему образованию».</a:t>
            </a:r>
            <a:endParaRPr lang="ru-RU" dirty="0" smtClean="0">
              <a:solidFill>
                <a:schemeClr val="tx2"/>
              </a:solidFill>
              <a:effectLst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77" y="260648"/>
            <a:ext cx="1162392" cy="115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PISA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7606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1901"/>
            <a:ext cx="1103993" cy="11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исследовании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PISA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548"/>
            <a:ext cx="8496944" cy="467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116632"/>
            <a:ext cx="1090808" cy="10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по </a:t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естественнонаучной грамотности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82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Образовательные организации с высоким показателем по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естественнонаучной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грамотности 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237337"/>
              </p:ext>
            </p:extLst>
          </p:nvPr>
        </p:nvGraphicFramePr>
        <p:xfrm>
          <a:off x="323528" y="1196752"/>
          <a:ext cx="8640960" cy="559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969"/>
                <a:gridCol w="2231991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образовательной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организации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балл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8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ОШИ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"Лицей имени Н.И. Лобачевского" КФУ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566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8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«Гимназия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564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8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МАОУ «Гимназия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547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8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«Лицей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542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8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«Школа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523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8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«Гимназия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94»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514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8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«СОШ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9»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512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8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Гимназия №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505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8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МАОУ «Лицей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504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8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«Лицей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504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«Лицей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504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4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естественнонаучной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областям содержания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84887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3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естественнонаучной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грамотности </a:t>
            </a:r>
            <a:b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видам деятельности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8174"/>
            <a:ext cx="8064896" cy="445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3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498</Words>
  <Application>Microsoft Office PowerPoint</Application>
  <PresentationFormat>Экран (4:3)</PresentationFormat>
  <Paragraphs>84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Основные подходы к формированию и развитию функциональной грамотности  школьников</vt:lpstr>
      <vt:lpstr>Презентация PowerPoint</vt:lpstr>
      <vt:lpstr>Функциональная грамотность</vt:lpstr>
      <vt:lpstr>Исследование PISA</vt:lpstr>
      <vt:lpstr>Участие в исследовании PISA</vt:lpstr>
      <vt:lpstr>Результаты по  естественнонаучной грамотности</vt:lpstr>
      <vt:lpstr>Образовательные организации с высоким показателем по естественнонаучной грамотности </vt:lpstr>
      <vt:lpstr>Результаты естественнонаучной грамотности  по областям содержания</vt:lpstr>
      <vt:lpstr>Результаты естественнонаучной грамотности  по видам деятельности</vt:lpstr>
      <vt:lpstr>Задачи: </vt:lpstr>
      <vt:lpstr>Презентация PowerPoint</vt:lpstr>
      <vt:lpstr> </vt:lpstr>
      <vt:lpstr>Использования цифровых инструментов  при формировании естественнонаучной грамотности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подходы к формированию и развитию функциональной грамотности  школьников</dc:title>
  <dc:creator>User</dc:creator>
  <cp:lastModifiedBy>User</cp:lastModifiedBy>
  <cp:revision>42</cp:revision>
  <dcterms:created xsi:type="dcterms:W3CDTF">2020-08-25T13:29:57Z</dcterms:created>
  <dcterms:modified xsi:type="dcterms:W3CDTF">2020-09-25T10:49:31Z</dcterms:modified>
</cp:coreProperties>
</file>